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ileron Bold" charset="1" panose="00000800000000000000"/>
      <p:regular r:id="rId14"/>
    </p:embeddedFont>
    <p:embeddedFont>
      <p:font typeface="Aileron" charset="1" panose="000005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svg>
</file>

<file path=ppt/media/image13.jpeg>
</file>

<file path=ppt/media/image14.jpeg>
</file>

<file path=ppt/media/image15.png>
</file>

<file path=ppt/media/image16.svg>
</file>

<file path=ppt/media/image2.svg>
</file>

<file path=ppt/media/image3.jpeg>
</file>

<file path=ppt/media/image4.png>
</file>

<file path=ppt/media/image5.png>
</file>

<file path=ppt/media/image6.sv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jpeg" Type="http://schemas.openxmlformats.org/officeDocument/2006/relationships/image"/><Relationship Id="rId5" Target="../media/image10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jpeg" Type="http://schemas.openxmlformats.org/officeDocument/2006/relationships/image"/><Relationship Id="rId5" Target="../media/image14.jpe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35495">
            <a:off x="-3660355" y="-8489650"/>
            <a:ext cx="15118904" cy="15229665"/>
          </a:xfrm>
          <a:custGeom>
            <a:avLst/>
            <a:gdLst/>
            <a:ahLst/>
            <a:cxnLst/>
            <a:rect r="r" b="b" t="t" l="l"/>
            <a:pathLst>
              <a:path h="15229665" w="15118904">
                <a:moveTo>
                  <a:pt x="15118904" y="0"/>
                </a:moveTo>
                <a:lnTo>
                  <a:pt x="0" y="0"/>
                </a:lnTo>
                <a:lnTo>
                  <a:pt x="0" y="15229665"/>
                </a:lnTo>
                <a:lnTo>
                  <a:pt x="15118904" y="15229665"/>
                </a:lnTo>
                <a:lnTo>
                  <a:pt x="15118904" y="0"/>
                </a:lnTo>
                <a:close/>
              </a:path>
            </a:pathLst>
          </a:custGeom>
          <a:blipFill>
            <a:blip r:embed="rId2">
              <a:alphaModFix amt="3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487572" y="3664588"/>
            <a:ext cx="5771728" cy="3396654"/>
            <a:chOff x="0" y="0"/>
            <a:chExt cx="894192" cy="52623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94192" cy="526231"/>
            </a:xfrm>
            <a:custGeom>
              <a:avLst/>
              <a:gdLst/>
              <a:ahLst/>
              <a:cxnLst/>
              <a:rect r="r" b="b" t="t" l="l"/>
              <a:pathLst>
                <a:path h="526231" w="894192">
                  <a:moveTo>
                    <a:pt x="0" y="0"/>
                  </a:moveTo>
                  <a:lnTo>
                    <a:pt x="894192" y="0"/>
                  </a:lnTo>
                  <a:lnTo>
                    <a:pt x="894192" y="526231"/>
                  </a:lnTo>
                  <a:lnTo>
                    <a:pt x="0" y="526231"/>
                  </a:lnTo>
                  <a:close/>
                </a:path>
              </a:pathLst>
            </a:custGeom>
            <a:blipFill>
              <a:blip r:embed="rId4"/>
              <a:stretch>
                <a:fillRect l="0" t="-6712" r="0" b="-6712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753078" y="8804103"/>
            <a:ext cx="6506222" cy="454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471"/>
              </a:lnSpc>
              <a:spcBef>
                <a:spcPct val="0"/>
              </a:spcBef>
            </a:pPr>
            <a:r>
              <a:rPr lang="en-US" b="true" sz="3306" spc="-128">
                <a:solidFill>
                  <a:srgbClr val="343434"/>
                </a:solidFill>
                <a:latin typeface="Aileron Bold"/>
                <a:ea typeface="Aileron Bold"/>
                <a:cs typeface="Aileron Bold"/>
                <a:sym typeface="Aileron Bold"/>
              </a:rPr>
              <a:t>PRESENTED BY  OKTA MARIANI</a:t>
            </a:r>
          </a:p>
        </p:txBody>
      </p:sp>
      <p:sp>
        <p:nvSpPr>
          <p:cNvPr name="AutoShape 6" id="6"/>
          <p:cNvSpPr/>
          <p:nvPr/>
        </p:nvSpPr>
        <p:spPr>
          <a:xfrm>
            <a:off x="5962092" y="9026780"/>
            <a:ext cx="5119011" cy="0"/>
          </a:xfrm>
          <a:prstGeom prst="line">
            <a:avLst/>
          </a:prstGeom>
          <a:ln cap="flat" w="38100">
            <a:solidFill>
              <a:srgbClr val="1F509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28700" y="2244488"/>
            <a:ext cx="16230600" cy="0"/>
          </a:xfrm>
          <a:prstGeom prst="line">
            <a:avLst/>
          </a:prstGeom>
          <a:ln cap="flat" w="38100">
            <a:solidFill>
              <a:srgbClr val="1F509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4278605"/>
            <a:ext cx="9210734" cy="928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8"/>
              </a:lnSpc>
              <a:spcBef>
                <a:spcPct val="0"/>
              </a:spcBef>
            </a:pPr>
            <a:r>
              <a:rPr lang="en-US" b="true" sz="6674" spc="-260">
                <a:solidFill>
                  <a:srgbClr val="1F509F"/>
                </a:solidFill>
                <a:latin typeface="Aileron Bold"/>
                <a:ea typeface="Aileron Bold"/>
                <a:cs typeface="Aileron Bold"/>
                <a:sym typeface="Aileron Bold"/>
              </a:rPr>
              <a:t>PROJEK DATA SCIENCE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804103"/>
            <a:ext cx="4605367" cy="453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71"/>
              </a:lnSpc>
              <a:spcBef>
                <a:spcPct val="0"/>
              </a:spcBef>
            </a:pPr>
            <a:r>
              <a:rPr lang="en-US" b="true" sz="3306" spc="-128">
                <a:solidFill>
                  <a:srgbClr val="343434"/>
                </a:solidFill>
                <a:latin typeface="Aileron Bold"/>
                <a:ea typeface="Aileron Bold"/>
                <a:cs typeface="Aileron Bold"/>
                <a:sym typeface="Aileron Bold"/>
              </a:rPr>
              <a:t>DATASET BY KAGGLE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509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35495">
            <a:off x="9055440" y="-2714273"/>
            <a:ext cx="15118904" cy="15229665"/>
          </a:xfrm>
          <a:custGeom>
            <a:avLst/>
            <a:gdLst/>
            <a:ahLst/>
            <a:cxnLst/>
            <a:rect r="r" b="b" t="t" l="l"/>
            <a:pathLst>
              <a:path h="15229665" w="15118904">
                <a:moveTo>
                  <a:pt x="0" y="15229665"/>
                </a:moveTo>
                <a:lnTo>
                  <a:pt x="15118904" y="15229665"/>
                </a:lnTo>
                <a:lnTo>
                  <a:pt x="15118904" y="0"/>
                </a:lnTo>
                <a:lnTo>
                  <a:pt x="0" y="0"/>
                </a:lnTo>
                <a:lnTo>
                  <a:pt x="0" y="15229665"/>
                </a:lnTo>
                <a:close/>
              </a:path>
            </a:pathLst>
          </a:custGeom>
          <a:blipFill>
            <a:blip r:embed="rId2">
              <a:alphaModFix amt="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5595201"/>
            <a:ext cx="7247606" cy="3709967"/>
            <a:chOff x="0" y="0"/>
            <a:chExt cx="1122844" cy="57477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22844" cy="574771"/>
            </a:xfrm>
            <a:custGeom>
              <a:avLst/>
              <a:gdLst/>
              <a:ahLst/>
              <a:cxnLst/>
              <a:rect r="r" b="b" t="t" l="l"/>
              <a:pathLst>
                <a:path h="574771" w="1122844">
                  <a:moveTo>
                    <a:pt x="0" y="0"/>
                  </a:moveTo>
                  <a:lnTo>
                    <a:pt x="1122844" y="0"/>
                  </a:lnTo>
                  <a:lnTo>
                    <a:pt x="1122844" y="574771"/>
                  </a:lnTo>
                  <a:lnTo>
                    <a:pt x="0" y="574771"/>
                  </a:lnTo>
                  <a:close/>
                </a:path>
              </a:pathLst>
            </a:custGeom>
            <a:blipFill>
              <a:blip r:embed="rId4"/>
              <a:stretch>
                <a:fillRect l="-21343" t="0" r="-21343" b="0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>
            <a:off x="10521650" y="8446405"/>
            <a:ext cx="6737650" cy="0"/>
          </a:xfrm>
          <a:prstGeom prst="line">
            <a:avLst/>
          </a:prstGeom>
          <a:ln cap="flat" w="38100">
            <a:solidFill>
              <a:srgbClr val="E4D9C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994903" y="1870410"/>
            <a:ext cx="7315200" cy="2797701"/>
          </a:xfrm>
          <a:custGeom>
            <a:avLst/>
            <a:gdLst/>
            <a:ahLst/>
            <a:cxnLst/>
            <a:rect r="r" b="b" t="t" l="l"/>
            <a:pathLst>
              <a:path h="2797701" w="7315200">
                <a:moveTo>
                  <a:pt x="0" y="0"/>
                </a:moveTo>
                <a:lnTo>
                  <a:pt x="7315200" y="0"/>
                </a:lnTo>
                <a:lnTo>
                  <a:pt x="7315200" y="2797701"/>
                </a:lnTo>
                <a:lnTo>
                  <a:pt x="0" y="27977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017075" y="822401"/>
            <a:ext cx="10670180" cy="107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8"/>
              </a:lnSpc>
              <a:spcBef>
                <a:spcPct val="0"/>
              </a:spcBef>
            </a:pPr>
            <a:r>
              <a:rPr lang="en-US" b="true" sz="7732" spc="-301">
                <a:solidFill>
                  <a:srgbClr val="FFF9F3"/>
                </a:solidFill>
                <a:latin typeface="Aileron Bold"/>
                <a:ea typeface="Aileron Bold"/>
                <a:cs typeface="Aileron Bold"/>
                <a:sym typeface="Aileron Bold"/>
              </a:rPr>
              <a:t>TUJUAN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097388" y="3289542"/>
            <a:ext cx="7285502" cy="2699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33"/>
              </a:lnSpc>
            </a:pPr>
            <a:r>
              <a:rPr lang="en-US" sz="3140" spc="-122">
                <a:solidFill>
                  <a:srgbClr val="FFF9F3"/>
                </a:solidFill>
                <a:latin typeface="Aileron"/>
                <a:ea typeface="Aileron"/>
                <a:cs typeface="Aileron"/>
                <a:sym typeface="Aileron"/>
              </a:rPr>
              <a:t>MEMBANGUN MODEL PREDIKSI HARGA MOBIL MENGGUNAKAN RANDOM FOREST REGRESSOR BERDASARKAN FITUR KENDARAAN UNTUK MEMBANTU PENGAMBILAN KEPUTUSAN.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35495">
            <a:off x="-3660355" y="-8489650"/>
            <a:ext cx="15118904" cy="15229665"/>
          </a:xfrm>
          <a:custGeom>
            <a:avLst/>
            <a:gdLst/>
            <a:ahLst/>
            <a:cxnLst/>
            <a:rect r="r" b="b" t="t" l="l"/>
            <a:pathLst>
              <a:path h="15229665" w="15118904">
                <a:moveTo>
                  <a:pt x="15118904" y="0"/>
                </a:moveTo>
                <a:lnTo>
                  <a:pt x="0" y="0"/>
                </a:lnTo>
                <a:lnTo>
                  <a:pt x="0" y="15229665"/>
                </a:lnTo>
                <a:lnTo>
                  <a:pt x="15118904" y="15229665"/>
                </a:lnTo>
                <a:lnTo>
                  <a:pt x="15118904" y="0"/>
                </a:lnTo>
                <a:close/>
              </a:path>
            </a:pathLst>
          </a:custGeom>
          <a:blipFill>
            <a:blip r:embed="rId2">
              <a:alphaModFix amt="3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238842" y="1028700"/>
            <a:ext cx="8020458" cy="4265312"/>
            <a:chOff x="0" y="0"/>
            <a:chExt cx="1144174" cy="60847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44174" cy="608476"/>
            </a:xfrm>
            <a:custGeom>
              <a:avLst/>
              <a:gdLst/>
              <a:ahLst/>
              <a:cxnLst/>
              <a:rect r="r" b="b" t="t" l="l"/>
              <a:pathLst>
                <a:path h="608476" w="1144174">
                  <a:moveTo>
                    <a:pt x="0" y="0"/>
                  </a:moveTo>
                  <a:lnTo>
                    <a:pt x="1144174" y="0"/>
                  </a:lnTo>
                  <a:lnTo>
                    <a:pt x="1144174" y="608476"/>
                  </a:lnTo>
                  <a:lnTo>
                    <a:pt x="0" y="608476"/>
                  </a:lnTo>
                  <a:close/>
                </a:path>
              </a:pathLst>
            </a:custGeom>
            <a:blipFill>
              <a:blip r:embed="rId4"/>
              <a:stretch>
                <a:fillRect l="0" t="-12640" r="0" b="-1264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88920" y="1123950"/>
            <a:ext cx="8349922" cy="107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8"/>
              </a:lnSpc>
              <a:spcBef>
                <a:spcPct val="0"/>
              </a:spcBef>
            </a:pPr>
            <a:r>
              <a:rPr lang="en-US" b="true" sz="7732" spc="-301">
                <a:solidFill>
                  <a:srgbClr val="1F509F"/>
                </a:solidFill>
                <a:latin typeface="Aileron Bold"/>
                <a:ea typeface="Aileron Bold"/>
                <a:cs typeface="Aileron Bold"/>
                <a:sym typeface="Aileron Bold"/>
              </a:rPr>
              <a:t>DATASETS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1308" y="3104206"/>
            <a:ext cx="6931389" cy="383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74"/>
              </a:lnSpc>
            </a:pPr>
            <a:r>
              <a:rPr lang="en-US" sz="3170" spc="-123">
                <a:solidFill>
                  <a:srgbClr val="343434"/>
                </a:solidFill>
                <a:latin typeface="Aileron"/>
                <a:ea typeface="Aileron"/>
                <a:cs typeface="Aileron"/>
                <a:sym typeface="Aileron"/>
              </a:rPr>
              <a:t>DATASET BERISI INFORMASI SEPERTI:</a:t>
            </a:r>
          </a:p>
          <a:p>
            <a:pPr algn="l" marL="684436" indent="-342218" lvl="1">
              <a:lnSpc>
                <a:spcPts val="4374"/>
              </a:lnSpc>
              <a:buFont typeface="Arial"/>
              <a:buChar char="•"/>
            </a:pPr>
            <a:r>
              <a:rPr lang="en-US" sz="3170" spc="-123">
                <a:solidFill>
                  <a:srgbClr val="343434"/>
                </a:solidFill>
                <a:latin typeface="Aileron"/>
                <a:ea typeface="Aileron"/>
                <a:cs typeface="Aileron"/>
                <a:sym typeface="Aileron"/>
              </a:rPr>
              <a:t>TAHUN PRODUKSI</a:t>
            </a:r>
          </a:p>
          <a:p>
            <a:pPr algn="l" marL="684436" indent="-342218" lvl="1">
              <a:lnSpc>
                <a:spcPts val="4374"/>
              </a:lnSpc>
              <a:buFont typeface="Arial"/>
              <a:buChar char="•"/>
            </a:pPr>
            <a:r>
              <a:rPr lang="en-US" sz="3170" spc="-123">
                <a:solidFill>
                  <a:srgbClr val="343434"/>
                </a:solidFill>
                <a:latin typeface="Aileron"/>
                <a:ea typeface="Aileron"/>
                <a:cs typeface="Aileron"/>
                <a:sym typeface="Aileron"/>
              </a:rPr>
              <a:t>JARAK TEMPUH</a:t>
            </a:r>
          </a:p>
          <a:p>
            <a:pPr algn="l" marL="684436" indent="-342218" lvl="1">
              <a:lnSpc>
                <a:spcPts val="4374"/>
              </a:lnSpc>
              <a:buFont typeface="Arial"/>
              <a:buChar char="•"/>
            </a:pPr>
            <a:r>
              <a:rPr lang="en-US" sz="3170" spc="-123">
                <a:solidFill>
                  <a:srgbClr val="343434"/>
                </a:solidFill>
                <a:latin typeface="Aileron"/>
                <a:ea typeface="Aileron"/>
                <a:cs typeface="Aileron"/>
                <a:sym typeface="Aileron"/>
              </a:rPr>
              <a:t>PAJAK KENDARAAN</a:t>
            </a:r>
          </a:p>
          <a:p>
            <a:pPr algn="l" marL="684436" indent="-342218" lvl="1">
              <a:lnSpc>
                <a:spcPts val="4374"/>
              </a:lnSpc>
              <a:buFont typeface="Arial"/>
              <a:buChar char="•"/>
            </a:pPr>
            <a:r>
              <a:rPr lang="en-US" sz="3170" spc="-123">
                <a:solidFill>
                  <a:srgbClr val="343434"/>
                </a:solidFill>
                <a:latin typeface="Aileron"/>
                <a:ea typeface="Aileron"/>
                <a:cs typeface="Aileron"/>
                <a:sym typeface="Aileron"/>
              </a:rPr>
              <a:t>EFISIENSI BAHAN BAKAR (MPG)</a:t>
            </a:r>
          </a:p>
          <a:p>
            <a:pPr algn="l" marL="684436" indent="-342218" lvl="1">
              <a:lnSpc>
                <a:spcPts val="4374"/>
              </a:lnSpc>
              <a:buFont typeface="Arial"/>
              <a:buChar char="•"/>
            </a:pPr>
            <a:r>
              <a:rPr lang="en-US" sz="3170" spc="-123">
                <a:solidFill>
                  <a:srgbClr val="343434"/>
                </a:solidFill>
                <a:latin typeface="Aileron"/>
                <a:ea typeface="Aileron"/>
                <a:cs typeface="Aileron"/>
                <a:sym typeface="Aileron"/>
              </a:rPr>
              <a:t>UKURAN MESIN</a:t>
            </a:r>
          </a:p>
          <a:p>
            <a:pPr algn="l" marL="0" indent="0" lvl="0">
              <a:lnSpc>
                <a:spcPts val="4374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509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35495">
            <a:off x="-3660355" y="-8489650"/>
            <a:ext cx="15118904" cy="15229665"/>
          </a:xfrm>
          <a:custGeom>
            <a:avLst/>
            <a:gdLst/>
            <a:ahLst/>
            <a:cxnLst/>
            <a:rect r="r" b="b" t="t" l="l"/>
            <a:pathLst>
              <a:path h="15229665" w="15118904">
                <a:moveTo>
                  <a:pt x="15118904" y="0"/>
                </a:moveTo>
                <a:lnTo>
                  <a:pt x="0" y="0"/>
                </a:lnTo>
                <a:lnTo>
                  <a:pt x="0" y="15229665"/>
                </a:lnTo>
                <a:lnTo>
                  <a:pt x="15118904" y="15229665"/>
                </a:lnTo>
                <a:lnTo>
                  <a:pt x="15118904" y="0"/>
                </a:lnTo>
                <a:close/>
              </a:path>
            </a:pathLst>
          </a:custGeom>
          <a:blipFill>
            <a:blip r:embed="rId2">
              <a:alphaModFix amt="7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80566"/>
            <a:ext cx="7785397" cy="107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8"/>
              </a:lnSpc>
              <a:spcBef>
                <a:spcPct val="0"/>
              </a:spcBef>
            </a:pPr>
            <a:r>
              <a:rPr lang="en-US" b="true" sz="7732" spc="-301">
                <a:solidFill>
                  <a:srgbClr val="FFF9F3"/>
                </a:solidFill>
                <a:latin typeface="Aileron Bold"/>
                <a:ea typeface="Aileron Bold"/>
                <a:cs typeface="Aileron Bold"/>
                <a:sym typeface="Aileron Bold"/>
              </a:rPr>
              <a:t>METODOLOGI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52881" y="3706457"/>
            <a:ext cx="14122432" cy="3162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90998" indent="-395499" lvl="1">
              <a:lnSpc>
                <a:spcPts val="5055"/>
              </a:lnSpc>
              <a:buFont typeface="Arial"/>
              <a:buChar char="•"/>
            </a:pPr>
            <a:r>
              <a:rPr lang="en-US" sz="3663" spc="-142">
                <a:solidFill>
                  <a:srgbClr val="FFF9F3"/>
                </a:solidFill>
                <a:latin typeface="Aileron"/>
                <a:ea typeface="Aileron"/>
                <a:cs typeface="Aileron"/>
                <a:sym typeface="Aileron"/>
              </a:rPr>
              <a:t>EKSPLORASI DATA UNTUK MEMAHAMI POLA DAN STATISTIK.</a:t>
            </a:r>
          </a:p>
          <a:p>
            <a:pPr algn="l" marL="790998" indent="-395499" lvl="1">
              <a:lnSpc>
                <a:spcPts val="5055"/>
              </a:lnSpc>
              <a:buFont typeface="Arial"/>
              <a:buChar char="•"/>
            </a:pPr>
            <a:r>
              <a:rPr lang="en-US" sz="3663" spc="-142">
                <a:solidFill>
                  <a:srgbClr val="FFF9F3"/>
                </a:solidFill>
                <a:latin typeface="Aileron"/>
                <a:ea typeface="Aileron"/>
                <a:cs typeface="Aileron"/>
                <a:sym typeface="Aileron"/>
              </a:rPr>
              <a:t>PREPROCESSING: NORMALISASI DATA DAN PEMBAGIAN DATA LATIH SERTA UJI.</a:t>
            </a:r>
          </a:p>
          <a:p>
            <a:pPr algn="l" marL="790998" indent="-395499" lvl="1">
              <a:lnSpc>
                <a:spcPts val="5055"/>
              </a:lnSpc>
              <a:buFont typeface="Arial"/>
              <a:buChar char="•"/>
            </a:pPr>
            <a:r>
              <a:rPr lang="en-US" sz="3663" spc="-142">
                <a:solidFill>
                  <a:srgbClr val="FFF9F3"/>
                </a:solidFill>
                <a:latin typeface="Aileron"/>
                <a:ea typeface="Aileron"/>
                <a:cs typeface="Aileron"/>
                <a:sym typeface="Aileron"/>
              </a:rPr>
              <a:t>EVALUASI MODEL MENGGUNAKAN MSE DAN R² SCORE.</a:t>
            </a:r>
          </a:p>
          <a:p>
            <a:pPr algn="l" marL="0" indent="0" lvl="0">
              <a:lnSpc>
                <a:spcPts val="5055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35495">
            <a:off x="8509732" y="-2876529"/>
            <a:ext cx="15118904" cy="15229665"/>
          </a:xfrm>
          <a:custGeom>
            <a:avLst/>
            <a:gdLst/>
            <a:ahLst/>
            <a:cxnLst/>
            <a:rect r="r" b="b" t="t" l="l"/>
            <a:pathLst>
              <a:path h="15229665" w="15118904">
                <a:moveTo>
                  <a:pt x="0" y="15229666"/>
                </a:moveTo>
                <a:lnTo>
                  <a:pt x="15118904" y="15229666"/>
                </a:lnTo>
                <a:lnTo>
                  <a:pt x="15118904" y="0"/>
                </a:lnTo>
                <a:lnTo>
                  <a:pt x="0" y="0"/>
                </a:lnTo>
                <a:lnTo>
                  <a:pt x="0" y="15229666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5962092" y="9026780"/>
            <a:ext cx="11297208" cy="0"/>
          </a:xfrm>
          <a:prstGeom prst="line">
            <a:avLst/>
          </a:prstGeom>
          <a:ln cap="flat" w="38100">
            <a:solidFill>
              <a:srgbClr val="1F509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914240" y="2263604"/>
            <a:ext cx="9142527" cy="5759792"/>
          </a:xfrm>
          <a:custGeom>
            <a:avLst/>
            <a:gdLst/>
            <a:ahLst/>
            <a:cxnLst/>
            <a:rect r="r" b="b" t="t" l="l"/>
            <a:pathLst>
              <a:path h="5759792" w="9142527">
                <a:moveTo>
                  <a:pt x="0" y="0"/>
                </a:moveTo>
                <a:lnTo>
                  <a:pt x="9142527" y="0"/>
                </a:lnTo>
                <a:lnTo>
                  <a:pt x="9142527" y="5759792"/>
                </a:lnTo>
                <a:lnTo>
                  <a:pt x="0" y="57597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16351" y="888601"/>
            <a:ext cx="10067335" cy="108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8"/>
              </a:lnSpc>
              <a:spcBef>
                <a:spcPct val="0"/>
              </a:spcBef>
            </a:pPr>
            <a:r>
              <a:rPr lang="en-US" b="true" sz="7732" spc="-301">
                <a:solidFill>
                  <a:srgbClr val="1F509F"/>
                </a:solidFill>
                <a:latin typeface="Aileron Bold"/>
                <a:ea typeface="Aileron Bold"/>
                <a:cs typeface="Aileron Bold"/>
                <a:sym typeface="Aileron Bold"/>
              </a:rPr>
              <a:t>VISUALISASI DATA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443094" y="4785929"/>
            <a:ext cx="6498146" cy="1650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9"/>
              </a:lnSpc>
              <a:spcBef>
                <a:spcPct val="0"/>
              </a:spcBef>
            </a:pPr>
            <a:r>
              <a:rPr lang="en-US" b="true" sz="3132" spc="-122">
                <a:solidFill>
                  <a:srgbClr val="1F509F"/>
                </a:solidFill>
                <a:latin typeface="Aileron Bold"/>
                <a:ea typeface="Aileron Bold"/>
                <a:cs typeface="Aileron Bold"/>
                <a:sym typeface="Aileron Bold"/>
              </a:rPr>
              <a:t>SECARA KESELURUHAN, GRAFIK INI MENGGAMBARKAN BAHWA MODEL BEKERJA DENGAN BAIK DALAM MEMPREDIKSI HARGA MOBIL.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509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35495">
            <a:off x="-3660355" y="-8489650"/>
            <a:ext cx="15118904" cy="15229665"/>
          </a:xfrm>
          <a:custGeom>
            <a:avLst/>
            <a:gdLst/>
            <a:ahLst/>
            <a:cxnLst/>
            <a:rect r="r" b="b" t="t" l="l"/>
            <a:pathLst>
              <a:path h="15229665" w="15118904">
                <a:moveTo>
                  <a:pt x="15118904" y="0"/>
                </a:moveTo>
                <a:lnTo>
                  <a:pt x="0" y="0"/>
                </a:lnTo>
                <a:lnTo>
                  <a:pt x="0" y="15229665"/>
                </a:lnTo>
                <a:lnTo>
                  <a:pt x="15118904" y="15229665"/>
                </a:lnTo>
                <a:lnTo>
                  <a:pt x="15118904" y="0"/>
                </a:lnTo>
                <a:close/>
              </a:path>
            </a:pathLst>
          </a:custGeom>
          <a:blipFill>
            <a:blip r:embed="rId2">
              <a:alphaModFix amt="6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63816" y="2802864"/>
            <a:ext cx="10156722" cy="3020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7202" indent="-378601" lvl="1">
              <a:lnSpc>
                <a:spcPts val="4839"/>
              </a:lnSpc>
              <a:buFont typeface="Arial"/>
              <a:buChar char="•"/>
            </a:pPr>
            <a:r>
              <a:rPr lang="en-US" sz="3507" spc="-136">
                <a:solidFill>
                  <a:srgbClr val="FFF9F3"/>
                </a:solidFill>
                <a:latin typeface="Aileron"/>
                <a:ea typeface="Aileron"/>
                <a:cs typeface="Aileron"/>
                <a:sym typeface="Aileron"/>
              </a:rPr>
              <a:t>MEAN SQUARED ERROR (MSE): 2.177.965</a:t>
            </a:r>
          </a:p>
          <a:p>
            <a:pPr algn="l" marL="757202" indent="-378601" lvl="1">
              <a:lnSpc>
                <a:spcPts val="4839"/>
              </a:lnSpc>
              <a:buFont typeface="Arial"/>
              <a:buChar char="•"/>
            </a:pPr>
            <a:r>
              <a:rPr lang="en-US" sz="3507" spc="-136">
                <a:solidFill>
                  <a:srgbClr val="FFF9F3"/>
                </a:solidFill>
                <a:latin typeface="Aileron"/>
                <a:ea typeface="Aileron"/>
                <a:cs typeface="Aileron"/>
                <a:sym typeface="Aileron"/>
              </a:rPr>
              <a:t>R² SCORE: 0,9028</a:t>
            </a:r>
          </a:p>
          <a:p>
            <a:pPr algn="l" marL="757202" indent="-378601" lvl="1">
              <a:lnSpc>
                <a:spcPts val="4839"/>
              </a:lnSpc>
              <a:buFont typeface="Arial"/>
              <a:buChar char="•"/>
            </a:pPr>
            <a:r>
              <a:rPr lang="en-US" sz="3507" spc="-136">
                <a:solidFill>
                  <a:srgbClr val="FFF9F3"/>
                </a:solidFill>
                <a:latin typeface="Aileron"/>
                <a:ea typeface="Aileron"/>
                <a:cs typeface="Aileron"/>
                <a:sym typeface="Aileron"/>
              </a:rPr>
              <a:t>GRAFIK MENUNJUKKAN KORELASI TINGGI ANTARA HARGA ASLI DAN PREDIKSI.</a:t>
            </a:r>
          </a:p>
          <a:p>
            <a:pPr algn="l" marL="0" indent="0" lvl="0">
              <a:lnSpc>
                <a:spcPts val="483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9771316" y="1260404"/>
            <a:ext cx="7258519" cy="3883096"/>
            <a:chOff x="0" y="0"/>
            <a:chExt cx="1035478" cy="55395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35478" cy="553950"/>
            </a:xfrm>
            <a:custGeom>
              <a:avLst/>
              <a:gdLst/>
              <a:ahLst/>
              <a:cxnLst/>
              <a:rect r="r" b="b" t="t" l="l"/>
              <a:pathLst>
                <a:path h="553950" w="1035478">
                  <a:moveTo>
                    <a:pt x="0" y="0"/>
                  </a:moveTo>
                  <a:lnTo>
                    <a:pt x="1035478" y="0"/>
                  </a:lnTo>
                  <a:lnTo>
                    <a:pt x="1035478" y="553950"/>
                  </a:lnTo>
                  <a:lnTo>
                    <a:pt x="0" y="553950"/>
                  </a:lnTo>
                  <a:close/>
                </a:path>
              </a:pathLst>
            </a:custGeom>
            <a:blipFill>
              <a:blip r:embed="rId4"/>
              <a:stretch>
                <a:fillRect l="0" t="-11919" r="0" b="-1191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9771316" y="5267137"/>
            <a:ext cx="7258519" cy="3883096"/>
            <a:chOff x="0" y="0"/>
            <a:chExt cx="1035478" cy="55395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35478" cy="553950"/>
            </a:xfrm>
            <a:custGeom>
              <a:avLst/>
              <a:gdLst/>
              <a:ahLst/>
              <a:cxnLst/>
              <a:rect r="r" b="b" t="t" l="l"/>
              <a:pathLst>
                <a:path h="553950" w="1035478">
                  <a:moveTo>
                    <a:pt x="0" y="0"/>
                  </a:moveTo>
                  <a:lnTo>
                    <a:pt x="1035478" y="0"/>
                  </a:lnTo>
                  <a:lnTo>
                    <a:pt x="1035478" y="553950"/>
                  </a:lnTo>
                  <a:lnTo>
                    <a:pt x="0" y="553950"/>
                  </a:lnTo>
                  <a:close/>
                </a:path>
              </a:pathLst>
            </a:custGeom>
            <a:blipFill>
              <a:blip r:embed="rId5"/>
              <a:stretch>
                <a:fillRect l="0" t="-5260" r="0" b="-526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123950"/>
            <a:ext cx="7785397" cy="107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8"/>
              </a:lnSpc>
              <a:spcBef>
                <a:spcPct val="0"/>
              </a:spcBef>
            </a:pPr>
            <a:r>
              <a:rPr lang="en-US" b="true" sz="7732" spc="-301">
                <a:solidFill>
                  <a:srgbClr val="FFF9F3"/>
                </a:solidFill>
                <a:latin typeface="Aileron Bold"/>
                <a:ea typeface="Aileron Bold"/>
                <a:cs typeface="Aileron Bold"/>
                <a:sym typeface="Aileron Bold"/>
              </a:rPr>
              <a:t>HASIL EVALUASI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9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535495">
            <a:off x="6547013" y="-7138959"/>
            <a:ext cx="15118904" cy="15229665"/>
          </a:xfrm>
          <a:custGeom>
            <a:avLst/>
            <a:gdLst/>
            <a:ahLst/>
            <a:cxnLst/>
            <a:rect r="r" b="b" t="t" l="l"/>
            <a:pathLst>
              <a:path h="15229665" w="15118904">
                <a:moveTo>
                  <a:pt x="0" y="0"/>
                </a:moveTo>
                <a:lnTo>
                  <a:pt x="15118904" y="0"/>
                </a:lnTo>
                <a:lnTo>
                  <a:pt x="15118904" y="15229665"/>
                </a:lnTo>
                <a:lnTo>
                  <a:pt x="0" y="152296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232648" y="1028700"/>
            <a:ext cx="1026652" cy="940652"/>
            <a:chOff x="0" y="0"/>
            <a:chExt cx="270394" cy="24774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0394" cy="247744"/>
            </a:xfrm>
            <a:custGeom>
              <a:avLst/>
              <a:gdLst/>
              <a:ahLst/>
              <a:cxnLst/>
              <a:rect r="r" b="b" t="t" l="l"/>
              <a:pathLst>
                <a:path h="247744" w="270394">
                  <a:moveTo>
                    <a:pt x="0" y="0"/>
                  </a:moveTo>
                  <a:lnTo>
                    <a:pt x="270394" y="0"/>
                  </a:lnTo>
                  <a:lnTo>
                    <a:pt x="270394" y="247744"/>
                  </a:lnTo>
                  <a:lnTo>
                    <a:pt x="0" y="247744"/>
                  </a:lnTo>
                  <a:close/>
                </a:path>
              </a:pathLst>
            </a:custGeom>
            <a:solidFill>
              <a:srgbClr val="1F509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70394" cy="2953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53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385356" y="1138408"/>
            <a:ext cx="721237" cy="721237"/>
          </a:xfrm>
          <a:custGeom>
            <a:avLst/>
            <a:gdLst/>
            <a:ahLst/>
            <a:cxnLst/>
            <a:rect r="r" b="b" t="t" l="l"/>
            <a:pathLst>
              <a:path h="721237" w="721237">
                <a:moveTo>
                  <a:pt x="0" y="0"/>
                </a:moveTo>
                <a:lnTo>
                  <a:pt x="721237" y="0"/>
                </a:lnTo>
                <a:lnTo>
                  <a:pt x="721237" y="721237"/>
                </a:lnTo>
                <a:lnTo>
                  <a:pt x="0" y="7212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668081" y="3915566"/>
            <a:ext cx="16077893" cy="4404608"/>
            <a:chOff x="0" y="0"/>
            <a:chExt cx="2490886" cy="68238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90886" cy="682389"/>
            </a:xfrm>
            <a:custGeom>
              <a:avLst/>
              <a:gdLst/>
              <a:ahLst/>
              <a:cxnLst/>
              <a:rect r="r" b="b" t="t" l="l"/>
              <a:pathLst>
                <a:path h="682389" w="2490886">
                  <a:moveTo>
                    <a:pt x="0" y="0"/>
                  </a:moveTo>
                  <a:lnTo>
                    <a:pt x="2490886" y="0"/>
                  </a:lnTo>
                  <a:lnTo>
                    <a:pt x="2490886" y="682389"/>
                  </a:lnTo>
                  <a:lnTo>
                    <a:pt x="0" y="682389"/>
                  </a:lnTo>
                  <a:close/>
                </a:path>
              </a:pathLst>
            </a:custGeom>
            <a:blipFill>
              <a:blip r:embed="rId6"/>
              <a:stretch>
                <a:fillRect l="0" t="-70914" r="0" b="-70914"/>
              </a:stretch>
            </a:blipFill>
          </p:spPr>
        </p:sp>
      </p:grpSp>
      <p:sp>
        <p:nvSpPr>
          <p:cNvPr name="AutoShape 9" id="9"/>
          <p:cNvSpPr/>
          <p:nvPr/>
        </p:nvSpPr>
        <p:spPr>
          <a:xfrm>
            <a:off x="10614353" y="9026780"/>
            <a:ext cx="6492240" cy="0"/>
          </a:xfrm>
          <a:prstGeom prst="line">
            <a:avLst/>
          </a:prstGeom>
          <a:ln cap="flat" w="38100">
            <a:solidFill>
              <a:srgbClr val="1F509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028700" y="805944"/>
            <a:ext cx="11221849" cy="108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18"/>
              </a:lnSpc>
              <a:spcBef>
                <a:spcPct val="0"/>
              </a:spcBef>
            </a:pPr>
            <a:r>
              <a:rPr lang="en-US" b="true" sz="7732" spc="-301">
                <a:solidFill>
                  <a:srgbClr val="1F509F"/>
                </a:solidFill>
                <a:latin typeface="Aileron Bold"/>
                <a:ea typeface="Aileron Bold"/>
                <a:cs typeface="Aileron Bold"/>
                <a:sym typeface="Aileron Bold"/>
              </a:rPr>
              <a:t>KESIMPULAN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10385" y="2105364"/>
            <a:ext cx="15274970" cy="1596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68"/>
              </a:lnSpc>
            </a:pPr>
            <a:r>
              <a:rPr lang="en-US" sz="3093" spc="-120">
                <a:solidFill>
                  <a:srgbClr val="343434"/>
                </a:solidFill>
                <a:latin typeface="Aileron"/>
                <a:ea typeface="Aileron"/>
                <a:cs typeface="Aileron"/>
                <a:sym typeface="Aileron"/>
              </a:rPr>
              <a:t>MODEL BERHASIL MEMPREDIKSI HARGA MOBIL DENGAN PERFORMA TINGGI, MEMBERIKAN ALAT PREDIKSI YANG BERGUNA UNTUK BERBAGAI KEBUTUHAN BISNIS DAN PRIBADI.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509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45451">
            <a:off x="6064623" y="-6251362"/>
            <a:ext cx="15118904" cy="15229665"/>
          </a:xfrm>
          <a:custGeom>
            <a:avLst/>
            <a:gdLst/>
            <a:ahLst/>
            <a:cxnLst/>
            <a:rect r="r" b="b" t="t" l="l"/>
            <a:pathLst>
              <a:path h="15229665" w="15118904">
                <a:moveTo>
                  <a:pt x="0" y="0"/>
                </a:moveTo>
                <a:lnTo>
                  <a:pt x="15118904" y="0"/>
                </a:lnTo>
                <a:lnTo>
                  <a:pt x="15118904" y="15229665"/>
                </a:lnTo>
                <a:lnTo>
                  <a:pt x="0" y="152296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286884"/>
            <a:ext cx="9323704" cy="5971416"/>
            <a:chOff x="0" y="0"/>
            <a:chExt cx="1330091" cy="85186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30091" cy="851864"/>
            </a:xfrm>
            <a:custGeom>
              <a:avLst/>
              <a:gdLst/>
              <a:ahLst/>
              <a:cxnLst/>
              <a:rect r="r" b="b" t="t" l="l"/>
              <a:pathLst>
                <a:path h="851864" w="1330091">
                  <a:moveTo>
                    <a:pt x="0" y="0"/>
                  </a:moveTo>
                  <a:lnTo>
                    <a:pt x="1330091" y="0"/>
                  </a:lnTo>
                  <a:lnTo>
                    <a:pt x="1330091" y="851864"/>
                  </a:lnTo>
                  <a:lnTo>
                    <a:pt x="0" y="851864"/>
                  </a:lnTo>
                  <a:close/>
                </a:path>
              </a:pathLst>
            </a:custGeom>
            <a:blipFill>
              <a:blip r:embed="rId4"/>
              <a:stretch>
                <a:fillRect l="-133" t="0" r="-133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612816" y="3286884"/>
            <a:ext cx="6646484" cy="4940362"/>
            <a:chOff x="0" y="0"/>
            <a:chExt cx="948167" cy="70477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48167" cy="704777"/>
            </a:xfrm>
            <a:custGeom>
              <a:avLst/>
              <a:gdLst/>
              <a:ahLst/>
              <a:cxnLst/>
              <a:rect r="r" b="b" t="t" l="l"/>
              <a:pathLst>
                <a:path h="704777" w="948167">
                  <a:moveTo>
                    <a:pt x="0" y="0"/>
                  </a:moveTo>
                  <a:lnTo>
                    <a:pt x="948167" y="0"/>
                  </a:lnTo>
                  <a:lnTo>
                    <a:pt x="948167" y="704777"/>
                  </a:lnTo>
                  <a:lnTo>
                    <a:pt x="0" y="704777"/>
                  </a:lnTo>
                  <a:close/>
                </a:path>
              </a:pathLst>
            </a:custGeom>
            <a:blipFill>
              <a:blip r:embed="rId5"/>
              <a:stretch>
                <a:fillRect l="-5713" t="0" r="-571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6232648" y="1028700"/>
            <a:ext cx="1026652" cy="940652"/>
            <a:chOff x="0" y="0"/>
            <a:chExt cx="270394" cy="24774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0394" cy="247744"/>
            </a:xfrm>
            <a:custGeom>
              <a:avLst/>
              <a:gdLst/>
              <a:ahLst/>
              <a:cxnLst/>
              <a:rect r="r" b="b" t="t" l="l"/>
              <a:pathLst>
                <a:path h="247744" w="270394">
                  <a:moveTo>
                    <a:pt x="0" y="0"/>
                  </a:moveTo>
                  <a:lnTo>
                    <a:pt x="270394" y="0"/>
                  </a:lnTo>
                  <a:lnTo>
                    <a:pt x="270394" y="247744"/>
                  </a:lnTo>
                  <a:lnTo>
                    <a:pt x="0" y="247744"/>
                  </a:lnTo>
                  <a:close/>
                </a:path>
              </a:pathLst>
            </a:custGeom>
            <a:solidFill>
              <a:srgbClr val="FFF9F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70394" cy="2953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53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385356" y="1138408"/>
            <a:ext cx="721237" cy="721237"/>
          </a:xfrm>
          <a:custGeom>
            <a:avLst/>
            <a:gdLst/>
            <a:ahLst/>
            <a:cxnLst/>
            <a:rect r="r" b="b" t="t" l="l"/>
            <a:pathLst>
              <a:path h="721237" w="721237">
                <a:moveTo>
                  <a:pt x="0" y="0"/>
                </a:moveTo>
                <a:lnTo>
                  <a:pt x="721237" y="0"/>
                </a:lnTo>
                <a:lnTo>
                  <a:pt x="721237" y="721237"/>
                </a:lnTo>
                <a:lnTo>
                  <a:pt x="0" y="7212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1" id="11"/>
          <p:cNvSpPr/>
          <p:nvPr/>
        </p:nvSpPr>
        <p:spPr>
          <a:xfrm>
            <a:off x="11320292" y="8579671"/>
            <a:ext cx="5939008" cy="0"/>
          </a:xfrm>
          <a:prstGeom prst="line">
            <a:avLst/>
          </a:prstGeom>
          <a:ln cap="flat" w="38100">
            <a:solidFill>
              <a:srgbClr val="E4D9C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1028700" y="908126"/>
            <a:ext cx="10062086" cy="1862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118"/>
              </a:lnSpc>
              <a:spcBef>
                <a:spcPct val="0"/>
              </a:spcBef>
            </a:pPr>
            <a:r>
              <a:rPr lang="en-US" b="true" sz="13446" spc="-524">
                <a:solidFill>
                  <a:srgbClr val="FFF9F3"/>
                </a:solidFill>
                <a:latin typeface="Aileron Bold"/>
                <a:ea typeface="Aileron Bold"/>
                <a:cs typeface="Aileron Bold"/>
                <a:sym typeface="Aileron Bold"/>
              </a:rPr>
              <a:t>THANK YOU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320292" y="8897653"/>
            <a:ext cx="6173260" cy="380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36"/>
              </a:lnSpc>
            </a:pPr>
            <a:r>
              <a:rPr lang="en-US" sz="2272" spc="-88">
                <a:solidFill>
                  <a:srgbClr val="FFF9F3"/>
                </a:solidFill>
                <a:latin typeface="Aileron"/>
                <a:ea typeface="Aileron"/>
                <a:cs typeface="Aileron"/>
                <a:sym typeface="Aileron"/>
              </a:rPr>
              <a:t>LINKEDIN./OKTA-MARIANI-CLARISA-PAKPAHAN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DAGdTEjFNkA</dc:identifier>
  <dcterms:modified xsi:type="dcterms:W3CDTF">2011-08-01T06:04:30Z</dcterms:modified>
  <cp:revision>1</cp:revision>
  <dc:title>Blue and Cream Modern Construction Presentation</dc:title>
</cp:coreProperties>
</file>

<file path=docProps/thumbnail.jpeg>
</file>